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1" r:id="rId4"/>
    <p:sldId id="263" r:id="rId5"/>
    <p:sldId id="270" r:id="rId6"/>
    <p:sldId id="271" r:id="rId7"/>
    <p:sldId id="265" r:id="rId8"/>
    <p:sldId id="267" r:id="rId9"/>
    <p:sldId id="272" r:id="rId10"/>
    <p:sldId id="268" r:id="rId11"/>
    <p:sldId id="273" r:id="rId12"/>
    <p:sldId id="274" r:id="rId13"/>
    <p:sldId id="275" r:id="rId14"/>
    <p:sldId id="276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D56D481-6650-4BB7-BDF7-9D5213C1A250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F4D33EB-6830-415B-B6C4-9B4723360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D481-6650-4BB7-BDF7-9D5213C1A250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33EB-6830-415B-B6C4-9B4723360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D481-6650-4BB7-BDF7-9D5213C1A250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33EB-6830-415B-B6C4-9B4723360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D481-6650-4BB7-BDF7-9D5213C1A250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33EB-6830-415B-B6C4-9B4723360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D481-6650-4BB7-BDF7-9D5213C1A250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33EB-6830-415B-B6C4-9B4723360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D481-6650-4BB7-BDF7-9D5213C1A250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33EB-6830-415B-B6C4-9B47233604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D481-6650-4BB7-BDF7-9D5213C1A250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33EB-6830-415B-B6C4-9B47233604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D481-6650-4BB7-BDF7-9D5213C1A250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33EB-6830-415B-B6C4-9B4723360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D481-6650-4BB7-BDF7-9D5213C1A250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33EB-6830-415B-B6C4-9B4723360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D56D481-6650-4BB7-BDF7-9D5213C1A250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F4D33EB-6830-415B-B6C4-9B4723360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D56D481-6650-4BB7-BDF7-9D5213C1A250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F4D33EB-6830-415B-B6C4-9B47233604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56D481-6650-4BB7-BDF7-9D5213C1A250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F4D33EB-6830-415B-B6C4-9B47233604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audio" Target="../media/audio4.wav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600" b="1" dirty="0"/>
              <a:t>Infinite Series 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Some </a:t>
            </a:r>
            <a:r>
              <a:rPr lang="en-US" i="1" dirty="0" smtClean="0"/>
              <a:t>“good” </a:t>
            </a:r>
            <a:r>
              <a:rPr lang="en-US" i="1" dirty="0"/>
              <a:t>lecture examples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28862"/>
            <a:ext cx="6324600" cy="34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846686"/>
              </p:ext>
            </p:extLst>
          </p:nvPr>
        </p:nvGraphicFramePr>
        <p:xfrm>
          <a:off x="1397000" y="1984375"/>
          <a:ext cx="6257925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3" imgW="3873240" imgH="787320" progId="Equation.DSMT4">
                  <p:embed/>
                </p:oleObj>
              </mc:Choice>
              <mc:Fallback>
                <p:oleObj name="Equation" r:id="rId3" imgW="38732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7000" y="1984375"/>
                        <a:ext cx="6257925" cy="127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933264"/>
              </p:ext>
            </p:extLst>
          </p:nvPr>
        </p:nvGraphicFramePr>
        <p:xfrm>
          <a:off x="1295400" y="3660775"/>
          <a:ext cx="664845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5" imgW="4114800" imgH="787320" progId="Equation.DSMT4">
                  <p:embed/>
                </p:oleObj>
              </mc:Choice>
              <mc:Fallback>
                <p:oleObj name="Equation" r:id="rId5" imgW="41148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60775"/>
                        <a:ext cx="664845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3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Another Comparison Test Example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>
            <a:normAutofit/>
          </a:bodyPr>
          <a:lstStyle/>
          <a:p>
            <a:pPr lvl="1"/>
            <a:endParaRPr lang="en-US" sz="1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043838"/>
              </p:ext>
            </p:extLst>
          </p:nvPr>
        </p:nvGraphicFramePr>
        <p:xfrm>
          <a:off x="2667000" y="1676400"/>
          <a:ext cx="330835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1015920" imgH="482400" progId="Equation.DSMT4">
                  <p:embed/>
                </p:oleObj>
              </mc:Choice>
              <mc:Fallback>
                <p:oleObj name="Equation" r:id="rId3" imgW="1015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330835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Limit Comparison Test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>
            <a:normAutofit/>
          </a:bodyPr>
          <a:lstStyle/>
          <a:p>
            <a:pPr marL="274320" lvl="1"/>
            <a:r>
              <a:rPr lang="en-US" sz="2000" dirty="0" smtClean="0"/>
              <a:t>Given </a:t>
            </a:r>
            <a:r>
              <a:rPr lang="el-GR" sz="2000" dirty="0" smtClean="0"/>
              <a:t>Σ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  and  </a:t>
            </a:r>
            <a:r>
              <a:rPr lang="el-GR" sz="2000" dirty="0" smtClean="0"/>
              <a:t>Σ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  (where both have positive terms)</a:t>
            </a:r>
          </a:p>
          <a:p>
            <a:pPr marL="274320" lvl="1"/>
            <a:endParaRPr lang="en-US" sz="2000" baseline="-25000" dirty="0" smtClean="0"/>
          </a:p>
          <a:p>
            <a:pPr lvl="1"/>
            <a:r>
              <a:rPr lang="en-US" sz="1800" dirty="0" smtClean="0"/>
              <a:t>Consider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If 		    then both series have the same behavior</a:t>
            </a:r>
          </a:p>
          <a:p>
            <a:pPr lvl="1"/>
            <a:r>
              <a:rPr lang="en-US" sz="1800" dirty="0" smtClean="0"/>
              <a:t>That is either both converge or both diverge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2000" dirty="0"/>
              <a:t>Typical example   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062977"/>
              </p:ext>
            </p:extLst>
          </p:nvPr>
        </p:nvGraphicFramePr>
        <p:xfrm>
          <a:off x="2667000" y="1905000"/>
          <a:ext cx="1243012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3" imgW="685800" imgH="431640" progId="Equation.DSMT4">
                  <p:embed/>
                </p:oleObj>
              </mc:Choice>
              <mc:Fallback>
                <p:oleObj name="Equation" r:id="rId3" imgW="68580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1243012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575679"/>
              </p:ext>
            </p:extLst>
          </p:nvPr>
        </p:nvGraphicFramePr>
        <p:xfrm>
          <a:off x="1905000" y="3124200"/>
          <a:ext cx="112871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5" imgW="622080" imgH="177480" progId="Equation.DSMT4">
                  <p:embed/>
                </p:oleObj>
              </mc:Choice>
              <mc:Fallback>
                <p:oleObj name="Equation" r:id="rId5" imgW="62208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24200"/>
                        <a:ext cx="1128712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440358"/>
              </p:ext>
            </p:extLst>
          </p:nvPr>
        </p:nvGraphicFramePr>
        <p:xfrm>
          <a:off x="3124200" y="4191000"/>
          <a:ext cx="10588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7" imgW="583920" imgH="444240" progId="Equation.DSMT4">
                  <p:embed/>
                </p:oleObj>
              </mc:Choice>
              <mc:Fallback>
                <p:oleObj name="Equation" r:id="rId7" imgW="58392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91000"/>
                        <a:ext cx="105886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5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Alternating Series Test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>
            <a:normAutofit/>
          </a:bodyPr>
          <a:lstStyle/>
          <a:p>
            <a:pPr marL="274320" lvl="1"/>
            <a:r>
              <a:rPr lang="en-US" sz="2000" dirty="0" smtClean="0"/>
              <a:t>The series </a:t>
            </a:r>
            <a:r>
              <a:rPr lang="el-GR" sz="2000" dirty="0" smtClean="0"/>
              <a:t>Σ</a:t>
            </a:r>
            <a:r>
              <a:rPr lang="en-US" sz="2000" dirty="0" smtClean="0"/>
              <a:t>(-1)</a:t>
            </a:r>
            <a:r>
              <a:rPr lang="en-US" sz="2000" baseline="30000" dirty="0" smtClean="0"/>
              <a:t>n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  (</a:t>
            </a:r>
            <a:r>
              <a:rPr lang="en-US" sz="2000" dirty="0"/>
              <a:t>where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 has only positive terms) converges if</a:t>
            </a:r>
          </a:p>
          <a:p>
            <a:pPr marL="274320" lvl="1"/>
            <a:endParaRPr lang="en-US" sz="2000" baseline="-25000" dirty="0" smtClean="0"/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	</a:t>
            </a:r>
            <a:r>
              <a:rPr lang="en-US" sz="1800" dirty="0" smtClean="0"/>
              <a:t>	 and </a:t>
            </a:r>
            <a:endParaRPr lang="en-US" sz="16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r>
              <a:rPr lang="en-US" sz="2000" dirty="0" smtClean="0"/>
              <a:t>Typical </a:t>
            </a:r>
            <a:r>
              <a:rPr lang="en-US" sz="2000" dirty="0"/>
              <a:t>example  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problem I have found is that students do not want to check both conditions.</a:t>
            </a:r>
          </a:p>
          <a:p>
            <a:r>
              <a:rPr lang="en-US" sz="2000" dirty="0" smtClean="0"/>
              <a:t>They will often assume (incorrectly)  that if </a:t>
            </a:r>
          </a:p>
          <a:p>
            <a:pPr marL="0" indent="0">
              <a:buNone/>
            </a:pPr>
            <a:r>
              <a:rPr lang="en-US" sz="2000" dirty="0" smtClean="0"/>
              <a:t>     then decreasing must be true.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959577"/>
              </p:ext>
            </p:extLst>
          </p:nvPr>
        </p:nvGraphicFramePr>
        <p:xfrm>
          <a:off x="1676400" y="2438400"/>
          <a:ext cx="9890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3" imgW="545760" imgH="228600" progId="Equation.DSMT4">
                  <p:embed/>
                </p:oleObj>
              </mc:Choice>
              <mc:Fallback>
                <p:oleObj name="Equation" r:id="rId3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9890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90124"/>
              </p:ext>
            </p:extLst>
          </p:nvPr>
        </p:nvGraphicFramePr>
        <p:xfrm>
          <a:off x="3059113" y="3200400"/>
          <a:ext cx="10366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5" imgW="571320" imgH="444240" progId="Equation.DSMT4">
                  <p:embed/>
                </p:oleObj>
              </mc:Choice>
              <mc:Fallback>
                <p:oleObj name="Equation" r:id="rId5" imgW="571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200400"/>
                        <a:ext cx="10366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85743"/>
              </p:ext>
            </p:extLst>
          </p:nvPr>
        </p:nvGraphicFramePr>
        <p:xfrm>
          <a:off x="3505200" y="2438400"/>
          <a:ext cx="11509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7" imgW="634680" imgH="279360" progId="Equation.DSMT4">
                  <p:embed/>
                </p:oleObj>
              </mc:Choice>
              <mc:Fallback>
                <p:oleObj name="Equation" r:id="rId7" imgW="63468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1150937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568127"/>
              </p:ext>
            </p:extLst>
          </p:nvPr>
        </p:nvGraphicFramePr>
        <p:xfrm>
          <a:off x="5943600" y="5181600"/>
          <a:ext cx="11509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9" imgW="634680" imgH="279360" progId="Equation.DSMT4">
                  <p:embed/>
                </p:oleObj>
              </mc:Choice>
              <mc:Fallback>
                <p:oleObj name="Equation" r:id="rId9" imgW="63468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81600"/>
                        <a:ext cx="115093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6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Two Examples to “fix” this misconception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>
            <a:normAutofit/>
          </a:bodyPr>
          <a:lstStyle/>
          <a:p>
            <a:pPr marL="2880360" lvl="8" indent="0">
              <a:buNone/>
            </a:pPr>
            <a:endParaRPr lang="en-US" sz="1200" dirty="0" smtClean="0"/>
          </a:p>
          <a:p>
            <a:pPr marL="365760" lvl="1" indent="0">
              <a:buNone/>
            </a:pPr>
            <a:r>
              <a:rPr lang="en-US" sz="2000" dirty="0" smtClean="0"/>
              <a:t>                                             VERSUS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750998"/>
              </p:ext>
            </p:extLst>
          </p:nvPr>
        </p:nvGraphicFramePr>
        <p:xfrm>
          <a:off x="838200" y="1447800"/>
          <a:ext cx="3075932" cy="107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3" imgW="1384200" imgH="482400" progId="Equation.DSMT4">
                  <p:embed/>
                </p:oleObj>
              </mc:Choice>
              <mc:Fallback>
                <p:oleObj name="Equation" r:id="rId3" imgW="138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3075932" cy="1071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311147"/>
              </p:ext>
            </p:extLst>
          </p:nvPr>
        </p:nvGraphicFramePr>
        <p:xfrm>
          <a:off x="5334000" y="1524000"/>
          <a:ext cx="2704089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5" imgW="1143000" imgH="431640" progId="Equation.DSMT4">
                  <p:embed/>
                </p:oleObj>
              </mc:Choice>
              <mc:Fallback>
                <p:oleObj name="Equation" r:id="rId5" imgW="11430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524000"/>
                        <a:ext cx="2704089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5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Do limits go to zero?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>
            <a:normAutofit/>
          </a:bodyPr>
          <a:lstStyle/>
          <a:p>
            <a:pPr marL="2880360" lvl="8" indent="0">
              <a:buNone/>
            </a:pPr>
            <a:endParaRPr lang="en-US" sz="1200" dirty="0" smtClean="0"/>
          </a:p>
          <a:p>
            <a:pPr marL="365760" lvl="1" indent="0">
              <a:buNone/>
            </a:pPr>
            <a:r>
              <a:rPr lang="en-US" sz="2000" dirty="0" smtClean="0"/>
              <a:t>                                             VERSUS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 algn="ctr"/>
            <a:r>
              <a:rPr lang="en-US" sz="8000" dirty="0" smtClean="0"/>
              <a:t>YES</a:t>
            </a:r>
            <a:endParaRPr lang="en-US" sz="8000" dirty="0"/>
          </a:p>
          <a:p>
            <a:pPr lvl="1"/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559487"/>
              </p:ext>
            </p:extLst>
          </p:nvPr>
        </p:nvGraphicFramePr>
        <p:xfrm>
          <a:off x="838200" y="1447800"/>
          <a:ext cx="3075932" cy="107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4" imgW="1384200" imgH="482400" progId="Equation.DSMT4">
                  <p:embed/>
                </p:oleObj>
              </mc:Choice>
              <mc:Fallback>
                <p:oleObj name="Equation" r:id="rId4" imgW="138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3075932" cy="1071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590627"/>
              </p:ext>
            </p:extLst>
          </p:nvPr>
        </p:nvGraphicFramePr>
        <p:xfrm>
          <a:off x="5334000" y="1524000"/>
          <a:ext cx="2704089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6" imgW="1143000" imgH="431640" progId="Equation.DSMT4">
                  <p:embed/>
                </p:oleObj>
              </mc:Choice>
              <mc:Fallback>
                <p:oleObj name="Equation" r:id="rId6" imgW="1143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524000"/>
                        <a:ext cx="2704089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33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Are they decreasing?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>
            <a:normAutofit/>
          </a:bodyPr>
          <a:lstStyle/>
          <a:p>
            <a:pPr marL="2880360" lvl="8" indent="0">
              <a:buNone/>
            </a:pPr>
            <a:endParaRPr lang="en-US" sz="1200" dirty="0" smtClean="0"/>
          </a:p>
          <a:p>
            <a:pPr marL="365760" lvl="1" indent="0">
              <a:buNone/>
            </a:pPr>
            <a:r>
              <a:rPr lang="en-US" sz="2000" dirty="0" smtClean="0"/>
              <a:t>                                             VERSUS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 algn="ctr"/>
            <a:r>
              <a:rPr lang="en-US" sz="8000" dirty="0" smtClean="0"/>
              <a:t>NO</a:t>
            </a:r>
            <a:endParaRPr lang="en-US" sz="8000" dirty="0"/>
          </a:p>
          <a:p>
            <a:pPr lvl="1"/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119681"/>
              </p:ext>
            </p:extLst>
          </p:nvPr>
        </p:nvGraphicFramePr>
        <p:xfrm>
          <a:off x="838200" y="1447800"/>
          <a:ext cx="3075932" cy="107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4" imgW="1384200" imgH="482400" progId="Equation.DSMT4">
                  <p:embed/>
                </p:oleObj>
              </mc:Choice>
              <mc:Fallback>
                <p:oleObj name="Equation" r:id="rId4" imgW="138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3075932" cy="1071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570"/>
              </p:ext>
            </p:extLst>
          </p:nvPr>
        </p:nvGraphicFramePr>
        <p:xfrm>
          <a:off x="5334000" y="1524000"/>
          <a:ext cx="2704089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6" imgW="1143000" imgH="431640" progId="Equation.DSMT4">
                  <p:embed/>
                </p:oleObj>
              </mc:Choice>
              <mc:Fallback>
                <p:oleObj name="Equation" r:id="rId6" imgW="1143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524000"/>
                        <a:ext cx="2704089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5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This tells us that AST does not apply…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>
            <a:normAutofit/>
          </a:bodyPr>
          <a:lstStyle/>
          <a:p>
            <a:pPr marL="2880360" lvl="8" indent="0">
              <a:buNone/>
            </a:pPr>
            <a:endParaRPr lang="en-US" sz="1200" dirty="0" smtClean="0"/>
          </a:p>
          <a:p>
            <a:pPr marL="365760" lvl="1" indent="0">
              <a:buNone/>
            </a:pPr>
            <a:r>
              <a:rPr lang="en-US" sz="2000" dirty="0" smtClean="0"/>
              <a:t>                                             VERSUS</a:t>
            </a:r>
          </a:p>
          <a:p>
            <a:pPr marL="365760" lvl="1" indent="0">
              <a:buNone/>
            </a:pPr>
            <a:endParaRPr lang="en-US" sz="2000" dirty="0"/>
          </a:p>
          <a:p>
            <a:pPr marL="365760" lvl="1" indent="0">
              <a:buNone/>
            </a:pPr>
            <a:endParaRPr lang="en-US" sz="2000" dirty="0" smtClean="0"/>
          </a:p>
          <a:p>
            <a:pPr marL="365760" lvl="1" indent="0">
              <a:buNone/>
            </a:pPr>
            <a:r>
              <a:rPr lang="en-US" sz="2000" dirty="0" smtClean="0"/>
              <a:t>But what is more important is to show that…</a:t>
            </a:r>
            <a:endParaRPr lang="en-US" sz="1800" dirty="0" smtClean="0"/>
          </a:p>
          <a:p>
            <a:pPr marL="365760" lvl="1" indent="0">
              <a:buNone/>
            </a:pPr>
            <a:endParaRPr lang="en-US" sz="1800" dirty="0" smtClean="0"/>
          </a:p>
          <a:p>
            <a:pPr marL="365760" lvl="1" indent="0">
              <a:buNone/>
            </a:pPr>
            <a:r>
              <a:rPr lang="en-US" sz="1800" dirty="0" smtClean="0"/>
              <a:t>				</a:t>
            </a:r>
            <a:r>
              <a:rPr lang="en-US" sz="4000" dirty="0" smtClean="0"/>
              <a:t>DIVERGES</a:t>
            </a:r>
          </a:p>
          <a:p>
            <a:pPr marL="365760" lvl="1" indent="0">
              <a:buNone/>
            </a:pPr>
            <a:endParaRPr lang="en-US" sz="1800" dirty="0"/>
          </a:p>
          <a:p>
            <a:pPr marL="365760" lvl="1" indent="0">
              <a:buNone/>
            </a:pPr>
            <a:endParaRPr lang="en-US" sz="1800" dirty="0" smtClean="0"/>
          </a:p>
          <a:p>
            <a:pPr marL="365760" lvl="1" indent="0">
              <a:buNone/>
            </a:pPr>
            <a:r>
              <a:rPr lang="en-US" sz="1800" dirty="0" smtClean="0"/>
              <a:t>				</a:t>
            </a:r>
            <a:r>
              <a:rPr lang="en-US" sz="4000" dirty="0" smtClean="0"/>
              <a:t>CONVERGES</a:t>
            </a:r>
          </a:p>
          <a:p>
            <a:pPr marL="365760" lvl="1" indent="0">
              <a:buNone/>
            </a:pPr>
            <a:endParaRPr lang="en-US" sz="1800" dirty="0"/>
          </a:p>
          <a:p>
            <a:pPr marL="365760" lvl="1" indent="0"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405996"/>
              </p:ext>
            </p:extLst>
          </p:nvPr>
        </p:nvGraphicFramePr>
        <p:xfrm>
          <a:off x="838200" y="1447800"/>
          <a:ext cx="3075932" cy="1071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4" imgW="1384200" imgH="482400" progId="Equation.DSMT4">
                  <p:embed/>
                </p:oleObj>
              </mc:Choice>
              <mc:Fallback>
                <p:oleObj name="Equation" r:id="rId4" imgW="1384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3075932" cy="1071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85004"/>
              </p:ext>
            </p:extLst>
          </p:nvPr>
        </p:nvGraphicFramePr>
        <p:xfrm>
          <a:off x="5334000" y="1524000"/>
          <a:ext cx="2704089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6" imgW="1143000" imgH="431640" progId="Equation.DSMT4">
                  <p:embed/>
                </p:oleObj>
              </mc:Choice>
              <mc:Fallback>
                <p:oleObj name="Equation" r:id="rId6" imgW="1143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524000"/>
                        <a:ext cx="2704089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407578"/>
              </p:ext>
            </p:extLst>
          </p:nvPr>
        </p:nvGraphicFramePr>
        <p:xfrm>
          <a:off x="990600" y="3429000"/>
          <a:ext cx="30765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8" imgW="1384200" imgH="482400" progId="Equation.DSMT4">
                  <p:embed/>
                </p:oleObj>
              </mc:Choice>
              <mc:Fallback>
                <p:oleObj name="Equation" r:id="rId8" imgW="13842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9000"/>
                        <a:ext cx="307657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449703"/>
              </p:ext>
            </p:extLst>
          </p:nvPr>
        </p:nvGraphicFramePr>
        <p:xfrm>
          <a:off x="1066800" y="4876800"/>
          <a:ext cx="2703513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10" imgW="1143000" imgH="431640" progId="Equation.DSMT4">
                  <p:embed/>
                </p:oleObj>
              </mc:Choice>
              <mc:Fallback>
                <p:oleObj name="Equation" r:id="rId10" imgW="11430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2703513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91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e_croods_da_da_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Ratio </a:t>
            </a:r>
            <a:r>
              <a:rPr lang="en-US" sz="3000" dirty="0" smtClean="0"/>
              <a:t>Test &amp; Root Test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>
            <a:normAutofit/>
          </a:bodyPr>
          <a:lstStyle/>
          <a:p>
            <a:pPr marL="274320" lvl="1"/>
            <a:r>
              <a:rPr lang="en-US" sz="2000" dirty="0" smtClean="0"/>
              <a:t>For the series </a:t>
            </a:r>
            <a:r>
              <a:rPr lang="el-GR" sz="2000" dirty="0" smtClean="0"/>
              <a:t>Σ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  consider</a:t>
            </a:r>
          </a:p>
          <a:p>
            <a:pPr marL="274320" lvl="1"/>
            <a:endParaRPr lang="en-US" sz="2000" baseline="-25000" dirty="0"/>
          </a:p>
          <a:p>
            <a:pPr marL="274320" lvl="1"/>
            <a:endParaRPr lang="en-US" sz="2000" baseline="-25000" dirty="0" smtClean="0"/>
          </a:p>
          <a:p>
            <a:pPr marL="274320" lvl="1"/>
            <a:endParaRPr lang="en-US" sz="2000" baseline="-25000" dirty="0"/>
          </a:p>
          <a:p>
            <a:pPr marL="274320" lvl="1"/>
            <a:endParaRPr lang="en-US" sz="2000" baseline="-25000" dirty="0" smtClean="0"/>
          </a:p>
          <a:p>
            <a:pPr marL="274320" lvl="1"/>
            <a:endParaRPr lang="en-US" sz="2000" baseline="-25000" dirty="0"/>
          </a:p>
          <a:p>
            <a:pPr lvl="1"/>
            <a:r>
              <a:rPr lang="en-US" sz="1800" dirty="0" smtClean="0"/>
              <a:t>If L &lt; 1 then </a:t>
            </a:r>
            <a:r>
              <a:rPr lang="el-GR" sz="1800" dirty="0"/>
              <a:t>Σ</a:t>
            </a:r>
            <a:r>
              <a:rPr lang="en-US" sz="1800" dirty="0"/>
              <a:t>a</a:t>
            </a:r>
            <a:r>
              <a:rPr lang="en-US" sz="1800" baseline="-25000" dirty="0"/>
              <a:t>n</a:t>
            </a:r>
            <a:r>
              <a:rPr lang="en-US" sz="1800" dirty="0"/>
              <a:t> </a:t>
            </a:r>
            <a:r>
              <a:rPr lang="en-US" sz="1800" dirty="0" smtClean="0"/>
              <a:t> is convergent</a:t>
            </a:r>
          </a:p>
          <a:p>
            <a:pPr lvl="1"/>
            <a:r>
              <a:rPr lang="en-US" sz="1800" dirty="0"/>
              <a:t>If L </a:t>
            </a:r>
            <a:r>
              <a:rPr lang="en-US" sz="1800" dirty="0" smtClean="0"/>
              <a:t>&gt; </a:t>
            </a:r>
            <a:r>
              <a:rPr lang="en-US" sz="1800" dirty="0"/>
              <a:t>1 then </a:t>
            </a:r>
            <a:r>
              <a:rPr lang="el-GR" sz="1800" dirty="0"/>
              <a:t>Σ</a:t>
            </a:r>
            <a:r>
              <a:rPr lang="en-US" sz="1800" dirty="0"/>
              <a:t>a</a:t>
            </a:r>
            <a:r>
              <a:rPr lang="en-US" sz="1800" baseline="-25000" dirty="0"/>
              <a:t>n</a:t>
            </a:r>
            <a:r>
              <a:rPr lang="en-US" sz="1800" dirty="0"/>
              <a:t>  is </a:t>
            </a:r>
            <a:r>
              <a:rPr lang="en-US" sz="1800" dirty="0" smtClean="0"/>
              <a:t>divergent</a:t>
            </a:r>
            <a:endParaRPr lang="en-US" sz="1800" dirty="0"/>
          </a:p>
          <a:p>
            <a:pPr lvl="1"/>
            <a:r>
              <a:rPr lang="en-US" sz="1800" dirty="0"/>
              <a:t>If L </a:t>
            </a:r>
            <a:r>
              <a:rPr lang="en-US" sz="1800" dirty="0" smtClean="0"/>
              <a:t>= </a:t>
            </a:r>
            <a:r>
              <a:rPr lang="en-US" sz="1800" dirty="0"/>
              <a:t>1 </a:t>
            </a:r>
            <a:r>
              <a:rPr lang="en-US" sz="1800" dirty="0" smtClean="0"/>
              <a:t>the test is inconclusive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Example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Example                           OR   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000" dirty="0" smtClean="0"/>
          </a:p>
          <a:p>
            <a:endParaRPr lang="en-US" sz="20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465278"/>
              </p:ext>
            </p:extLst>
          </p:nvPr>
        </p:nvGraphicFramePr>
        <p:xfrm>
          <a:off x="2498725" y="4191000"/>
          <a:ext cx="26955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3" imgW="1485720" imgH="444240" progId="Equation.DSMT4">
                  <p:embed/>
                </p:oleObj>
              </mc:Choice>
              <mc:Fallback>
                <p:oleObj name="Equation" r:id="rId3" imgW="1485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4191000"/>
                        <a:ext cx="26955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377212"/>
              </p:ext>
            </p:extLst>
          </p:nvPr>
        </p:nvGraphicFramePr>
        <p:xfrm>
          <a:off x="2133600" y="1981200"/>
          <a:ext cx="14732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5" imgW="812520" imgH="482400" progId="Equation.DSMT4">
                  <p:embed/>
                </p:oleObj>
              </mc:Choice>
              <mc:Fallback>
                <p:oleObj name="Equation" r:id="rId5" imgW="812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147320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665731"/>
              </p:ext>
            </p:extLst>
          </p:nvPr>
        </p:nvGraphicFramePr>
        <p:xfrm>
          <a:off x="4027488" y="2130425"/>
          <a:ext cx="14954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7" imgW="825480" imgH="317160" progId="Equation.DSMT4">
                  <p:embed/>
                </p:oleObj>
              </mc:Choice>
              <mc:Fallback>
                <p:oleObj name="Equation" r:id="rId7" imgW="825480" imgH="317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2130425"/>
                        <a:ext cx="14954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44918"/>
              </p:ext>
            </p:extLst>
          </p:nvPr>
        </p:nvGraphicFramePr>
        <p:xfrm>
          <a:off x="2590800" y="5181600"/>
          <a:ext cx="11509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9" imgW="634680" imgH="444240" progId="Equation.DSMT4">
                  <p:embed/>
                </p:oleObj>
              </mc:Choice>
              <mc:Fallback>
                <p:oleObj name="Equation" r:id="rId9" imgW="63468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1509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4576"/>
              </p:ext>
            </p:extLst>
          </p:nvPr>
        </p:nvGraphicFramePr>
        <p:xfrm>
          <a:off x="4648200" y="5181600"/>
          <a:ext cx="115093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11" imgW="634680" imgH="444240" progId="Equation.DSMT4">
                  <p:embed/>
                </p:oleObj>
              </mc:Choice>
              <mc:Fallback>
                <p:oleObj name="Equation" r:id="rId11" imgW="63468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81600"/>
                        <a:ext cx="115093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9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few others?  I am not sure of these…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>
            <a:normAutofit/>
          </a:bodyPr>
          <a:lstStyle/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000" dirty="0" smtClean="0"/>
          </a:p>
          <a:p>
            <a:endParaRPr lang="en-US" sz="20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14253"/>
              </p:ext>
            </p:extLst>
          </p:nvPr>
        </p:nvGraphicFramePr>
        <p:xfrm>
          <a:off x="1219200" y="1752600"/>
          <a:ext cx="17510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3" imgW="965160" imgH="444240" progId="Equation.DSMT4">
                  <p:embed/>
                </p:oleObj>
              </mc:Choice>
              <mc:Fallback>
                <p:oleObj name="Equation" r:id="rId3" imgW="965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1751013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966393"/>
              </p:ext>
            </p:extLst>
          </p:nvPr>
        </p:nvGraphicFramePr>
        <p:xfrm>
          <a:off x="1127125" y="2895600"/>
          <a:ext cx="327183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5" imgW="1803240" imgH="469800" progId="Equation.DSMT4">
                  <p:embed/>
                </p:oleObj>
              </mc:Choice>
              <mc:Fallback>
                <p:oleObj name="Equation" r:id="rId5" imgW="180324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2895600"/>
                        <a:ext cx="3271838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42349"/>
              </p:ext>
            </p:extLst>
          </p:nvPr>
        </p:nvGraphicFramePr>
        <p:xfrm>
          <a:off x="1219200" y="4038600"/>
          <a:ext cx="14287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7" imgW="787320" imgH="444240" progId="Equation.DSMT4">
                  <p:embed/>
                </p:oleObj>
              </mc:Choice>
              <mc:Fallback>
                <p:oleObj name="Equation" r:id="rId7" imgW="78732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8600"/>
                        <a:ext cx="14287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299009"/>
              </p:ext>
            </p:extLst>
          </p:nvPr>
        </p:nvGraphicFramePr>
        <p:xfrm>
          <a:off x="5334000" y="2286000"/>
          <a:ext cx="1600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9" imgW="787058" imgH="444307" progId="Equation.DSMT4">
                  <p:embed/>
                </p:oleObj>
              </mc:Choice>
              <mc:Fallback>
                <p:oleObj name="Equation" r:id="rId9" imgW="787058" imgH="44430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0"/>
                        <a:ext cx="160020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950679"/>
              </p:ext>
            </p:extLst>
          </p:nvPr>
        </p:nvGraphicFramePr>
        <p:xfrm>
          <a:off x="5257800" y="3657600"/>
          <a:ext cx="19526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11" imgW="1104840" imgH="558720" progId="Equation.DSMT4">
                  <p:embed/>
                </p:oleObj>
              </mc:Choice>
              <mc:Fallback>
                <p:oleObj name="Equation" r:id="rId11" imgW="1104840" imgH="55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57600"/>
                        <a:ext cx="1952625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8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7582"/>
            <a:ext cx="7619999" cy="1202485"/>
          </a:xfrm>
        </p:spPr>
        <p:txBody>
          <a:bodyPr>
            <a:normAutofit fontScale="90000"/>
          </a:bodyPr>
          <a:lstStyle/>
          <a:p>
            <a:r>
              <a:rPr lang="en-US" sz="5600" b="1" dirty="0" smtClean="0"/>
              <a:t>Infinite Series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/>
              <a:t>Some “good” lecture examples</a:t>
            </a:r>
            <a:endParaRPr lang="en-US" sz="3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Neils</a:t>
            </a:r>
            <a:r>
              <a:rPr lang="en-US" dirty="0" smtClean="0"/>
              <a:t> </a:t>
            </a:r>
            <a:r>
              <a:rPr lang="en-US" dirty="0" err="1" smtClean="0"/>
              <a:t>Henrik</a:t>
            </a:r>
            <a:r>
              <a:rPr lang="en-US" dirty="0" smtClean="0"/>
              <a:t> Abel (1826)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Oliver Heaviside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“Divergent series are the Devil, and it is a shame to base on them any demonstration whatsoever”.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“…This series is divergent; therefore, we may be able to do something with it”.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278457"/>
              </p:ext>
            </p:extLst>
          </p:nvPr>
        </p:nvGraphicFramePr>
        <p:xfrm>
          <a:off x="1600200" y="1905000"/>
          <a:ext cx="617513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3" imgW="3822480" imgH="660240" progId="Equation.DSMT4">
                  <p:embed/>
                </p:oleObj>
              </mc:Choice>
              <mc:Fallback>
                <p:oleObj name="Equation" r:id="rId3" imgW="38224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905000"/>
                        <a:ext cx="6175131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236888"/>
              </p:ext>
            </p:extLst>
          </p:nvPr>
        </p:nvGraphicFramePr>
        <p:xfrm>
          <a:off x="752475" y="3103563"/>
          <a:ext cx="752951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5" imgW="4660560" imgH="685800" progId="Equation.DSMT4">
                  <p:embed/>
                </p:oleObj>
              </mc:Choice>
              <mc:Fallback>
                <p:oleObj name="Equation" r:id="rId5" imgW="46605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475" y="3103563"/>
                        <a:ext cx="7529513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121534"/>
              </p:ext>
            </p:extLst>
          </p:nvPr>
        </p:nvGraphicFramePr>
        <p:xfrm>
          <a:off x="1874838" y="4454525"/>
          <a:ext cx="543718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7" imgW="3365280" imgH="711000" progId="Equation.DSMT4">
                  <p:embed/>
                </p:oleObj>
              </mc:Choice>
              <mc:Fallback>
                <p:oleObj name="Equation" r:id="rId7" imgW="336528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4454525"/>
                        <a:ext cx="5437187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2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134577" cy="12024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 “nice” series to use for the definitions...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28473"/>
              </p:ext>
            </p:extLst>
          </p:nvPr>
        </p:nvGraphicFramePr>
        <p:xfrm>
          <a:off x="1447800" y="1981200"/>
          <a:ext cx="538503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3" imgW="1904760" imgH="431640" progId="Equation.DSMT4">
                  <p:embed/>
                </p:oleObj>
              </mc:Choice>
              <mc:Fallback>
                <p:oleObj name="Equation" r:id="rId3" imgW="1904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5385036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7903"/>
              </p:ext>
            </p:extLst>
          </p:nvPr>
        </p:nvGraphicFramePr>
        <p:xfrm>
          <a:off x="1447800" y="3581400"/>
          <a:ext cx="6497926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5" imgW="2552400" imgH="660240" progId="Equation.DSMT4">
                  <p:embed/>
                </p:oleObj>
              </mc:Choice>
              <mc:Fallback>
                <p:oleObj name="Equation" r:id="rId5" imgW="2552400" imgH="660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6497926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9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82177" cy="935017"/>
          </a:xfrm>
        </p:spPr>
        <p:txBody>
          <a:bodyPr>
            <a:noAutofit/>
          </a:bodyPr>
          <a:lstStyle/>
          <a:p>
            <a:r>
              <a:rPr lang="en-US" sz="3600" dirty="0"/>
              <a:t>Another “common” </a:t>
            </a:r>
            <a:r>
              <a:rPr lang="en-US" sz="3600" dirty="0" smtClean="0"/>
              <a:t>series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3886200"/>
            <a:ext cx="6211645" cy="1836869"/>
          </a:xfrm>
        </p:spPr>
        <p:txBody>
          <a:bodyPr/>
          <a:lstStyle/>
          <a:p>
            <a:r>
              <a:rPr lang="en-US" dirty="0" smtClean="0"/>
              <a:t>Finding a formula for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 can be tricky so using the definition of convergence is usually not a “great” example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432063"/>
              </p:ext>
            </p:extLst>
          </p:nvPr>
        </p:nvGraphicFramePr>
        <p:xfrm>
          <a:off x="1447800" y="1905000"/>
          <a:ext cx="614476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3" imgW="2971800" imgH="812520" progId="Equation.DSMT4">
                  <p:embed/>
                </p:oleObj>
              </mc:Choice>
              <mc:Fallback>
                <p:oleObj name="Equation" r:id="rId3" imgW="297180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05000"/>
                        <a:ext cx="614476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2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6211645" cy="4199069"/>
          </a:xfrm>
        </p:spPr>
        <p:txBody>
          <a:bodyPr/>
          <a:lstStyle/>
          <a:p>
            <a:r>
              <a:rPr lang="en-US" dirty="0" smtClean="0"/>
              <a:t>Test for Divergence</a:t>
            </a:r>
          </a:p>
          <a:p>
            <a:r>
              <a:rPr lang="en-US" dirty="0" smtClean="0"/>
              <a:t>Integral Test</a:t>
            </a:r>
          </a:p>
          <a:p>
            <a:r>
              <a:rPr lang="en-US" dirty="0" smtClean="0"/>
              <a:t>Comparison Test</a:t>
            </a:r>
          </a:p>
          <a:p>
            <a:r>
              <a:rPr lang="en-US" dirty="0" smtClean="0"/>
              <a:t>Limit Comparison Test</a:t>
            </a:r>
          </a:p>
          <a:p>
            <a:r>
              <a:rPr lang="en-US" dirty="0" smtClean="0"/>
              <a:t>Ratio Test</a:t>
            </a:r>
          </a:p>
          <a:p>
            <a:r>
              <a:rPr lang="en-US" dirty="0" smtClean="0"/>
              <a:t>Root Test</a:t>
            </a:r>
          </a:p>
          <a:p>
            <a:r>
              <a:rPr lang="en-US" dirty="0" smtClean="0"/>
              <a:t>Alternating Series Test</a:t>
            </a:r>
          </a:p>
          <a:p>
            <a:r>
              <a:rPr lang="en-US" dirty="0" smtClean="0"/>
              <a:t>Absolute / Conditional Convergence</a:t>
            </a:r>
          </a:p>
        </p:txBody>
      </p:sp>
    </p:spTree>
    <p:extLst>
      <p:ext uri="{BB962C8B-B14F-4D97-AF65-F5344CB8AC3E}">
        <p14:creationId xmlns:p14="http://schemas.microsoft.com/office/powerpoint/2010/main" val="348842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confusion begins…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When discussing the Integral Test, it is required that the function in question satisfy the following conditions.</a:t>
            </a:r>
          </a:p>
          <a:p>
            <a:pPr lvl="1"/>
            <a:r>
              <a:rPr lang="en-US" sz="1800" dirty="0"/>
              <a:t>f</a:t>
            </a:r>
            <a:r>
              <a:rPr lang="en-US" sz="1800" dirty="0" smtClean="0"/>
              <a:t>(n)=a</a:t>
            </a:r>
            <a:r>
              <a:rPr lang="en-US" sz="1800" baseline="-25000" dirty="0" smtClean="0"/>
              <a:t>n   </a:t>
            </a:r>
            <a:r>
              <a:rPr lang="en-US" sz="1800" dirty="0"/>
              <a:t>(on the given interval</a:t>
            </a:r>
            <a:r>
              <a:rPr lang="en-US" sz="1800" dirty="0" smtClean="0"/>
              <a:t>)</a:t>
            </a:r>
            <a:endParaRPr lang="en-US" sz="1800" baseline="-25000" dirty="0" smtClean="0"/>
          </a:p>
          <a:p>
            <a:pPr lvl="1"/>
            <a:r>
              <a:rPr lang="en-US" sz="1800" dirty="0" smtClean="0"/>
              <a:t>f(x) must be positive (on the given interval)</a:t>
            </a:r>
          </a:p>
          <a:p>
            <a:pPr lvl="1"/>
            <a:r>
              <a:rPr lang="en-US" sz="1800" dirty="0" smtClean="0"/>
              <a:t>f(x) must be continuous (on the given interval)</a:t>
            </a:r>
          </a:p>
          <a:p>
            <a:pPr lvl="1"/>
            <a:r>
              <a:rPr lang="en-US" sz="1800" dirty="0" smtClean="0"/>
              <a:t>f(x) must be (eventually) decreasing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It is usually here that we recall improper integrals of the form 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/>
              <a:t>W</a:t>
            </a:r>
            <a:r>
              <a:rPr lang="en-US" sz="1800" dirty="0" smtClean="0"/>
              <a:t>e know these integrals are finite (convergent) when p &gt; 1 and infinite (divergent ) when p ≤ 1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590952"/>
              </p:ext>
            </p:extLst>
          </p:nvPr>
        </p:nvGraphicFramePr>
        <p:xfrm>
          <a:off x="3962400" y="4191000"/>
          <a:ext cx="914400" cy="86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3" imgW="482400" imgH="457200" progId="Equation.DSMT4">
                  <p:embed/>
                </p:oleObj>
              </mc:Choice>
              <mc:Fallback>
                <p:oleObj name="Equation" r:id="rId3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4191000"/>
                        <a:ext cx="914400" cy="86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9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This one is my fault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This usually leads me to say “we know that…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Convergent when p&gt;1</a:t>
            </a:r>
          </a:p>
          <a:p>
            <a:pPr lvl="1"/>
            <a:r>
              <a:rPr lang="en-US" sz="1800" dirty="0" smtClean="0"/>
              <a:t>Divergent when </a:t>
            </a:r>
            <a:r>
              <a:rPr lang="en-US" sz="1800" dirty="0"/>
              <a:t>p≤</a:t>
            </a:r>
            <a:r>
              <a:rPr lang="en-US" sz="1800" dirty="0" smtClean="0"/>
              <a:t>1</a:t>
            </a:r>
          </a:p>
          <a:p>
            <a:pPr marL="365760" lvl="1" indent="0">
              <a:buNone/>
            </a:pPr>
            <a:endParaRPr lang="en-US" sz="1800" dirty="0" smtClean="0"/>
          </a:p>
          <a:p>
            <a:pPr marL="365760" lvl="1" indent="0">
              <a:buNone/>
            </a:pPr>
            <a:r>
              <a:rPr lang="en-US" sz="1800" dirty="0"/>
              <a:t>b</a:t>
            </a:r>
            <a:r>
              <a:rPr lang="en-US" sz="1800" dirty="0" smtClean="0"/>
              <a:t>ecause of the Integral test”.  </a:t>
            </a:r>
          </a:p>
          <a:p>
            <a:pPr marL="365760" lvl="1" indent="0">
              <a:buNone/>
            </a:pP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However this is NOT entirely true.</a:t>
            </a:r>
          </a:p>
          <a:p>
            <a:pPr marL="365760" lvl="1" indent="0">
              <a:buNone/>
            </a:pPr>
            <a:endParaRPr lang="en-US" sz="1800" dirty="0" smtClean="0"/>
          </a:p>
          <a:p>
            <a:pPr marL="365760" lvl="1" indent="0">
              <a:buNone/>
            </a:pPr>
            <a:r>
              <a:rPr lang="en-US" sz="1800" dirty="0" smtClean="0"/>
              <a:t>If p </a:t>
            </a:r>
            <a:r>
              <a:rPr lang="en-US" sz="1800" dirty="0"/>
              <a:t>≤</a:t>
            </a:r>
            <a:r>
              <a:rPr lang="en-US" sz="1800" dirty="0" smtClean="0"/>
              <a:t> </a:t>
            </a:r>
            <a:r>
              <a:rPr lang="en-US" sz="1800" dirty="0"/>
              <a:t>0</a:t>
            </a:r>
            <a:r>
              <a:rPr lang="en-US" sz="1800" dirty="0" smtClean="0"/>
              <a:t>, the function 	           is NOT decreasing and so we can not use the Integral Test.</a:t>
            </a:r>
          </a:p>
          <a:p>
            <a:pPr marL="365760" lvl="1" indent="0">
              <a:buNone/>
            </a:pPr>
            <a:endParaRPr lang="en-US" sz="1800" dirty="0"/>
          </a:p>
          <a:p>
            <a:pPr marL="365760" lvl="1" indent="0">
              <a:buNone/>
            </a:pPr>
            <a:r>
              <a:rPr lang="en-US" sz="1800" dirty="0" smtClean="0"/>
              <a:t>We can still conclude divergence when </a:t>
            </a:r>
            <a:r>
              <a:rPr lang="en-US" sz="1800" dirty="0"/>
              <a:t>p ≤ 0 </a:t>
            </a:r>
            <a:r>
              <a:rPr lang="en-US" sz="1800" dirty="0" smtClean="0"/>
              <a:t>but using the Test for divergence NOT the Integral Test.</a:t>
            </a:r>
            <a:endParaRPr lang="en-US" sz="1800" dirty="0"/>
          </a:p>
          <a:p>
            <a:pPr lvl="1"/>
            <a:endParaRPr lang="en-US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706962"/>
              </p:ext>
            </p:extLst>
          </p:nvPr>
        </p:nvGraphicFramePr>
        <p:xfrm>
          <a:off x="1524000" y="1828800"/>
          <a:ext cx="22669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4" imgW="1104840" imgH="431640" progId="Equation.DSMT4">
                  <p:embed/>
                </p:oleObj>
              </mc:Choice>
              <mc:Fallback>
                <p:oleObj name="Equation" r:id="rId4" imgW="11048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28800"/>
                        <a:ext cx="22669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029516"/>
              </p:ext>
            </p:extLst>
          </p:nvPr>
        </p:nvGraphicFramePr>
        <p:xfrm>
          <a:off x="3352800" y="4572000"/>
          <a:ext cx="901700" cy="52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6" imgW="672840" imgH="393480" progId="Equation.DSMT4">
                  <p:embed/>
                </p:oleObj>
              </mc:Choice>
              <mc:Fallback>
                <p:oleObj name="Equation" r:id="rId6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52800" y="4572000"/>
                        <a:ext cx="901700" cy="527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7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_wa_wa_waaaaaa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82177" cy="63021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Comparison Test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648200"/>
          </a:xfrm>
        </p:spPr>
        <p:txBody>
          <a:bodyPr>
            <a:normAutofit/>
          </a:bodyPr>
          <a:lstStyle/>
          <a:p>
            <a:pPr marL="274320" lvl="1"/>
            <a:r>
              <a:rPr lang="en-US" sz="2000" dirty="0" smtClean="0"/>
              <a:t>Given a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 ≤ </a:t>
            </a:r>
            <a:r>
              <a:rPr lang="en-US" sz="2000" dirty="0" err="1" smtClean="0"/>
              <a:t>b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   (where both have positive terms)</a:t>
            </a:r>
            <a:endParaRPr lang="en-US" sz="2000" baseline="-25000" dirty="0" smtClean="0"/>
          </a:p>
          <a:p>
            <a:pPr lvl="1"/>
            <a:r>
              <a:rPr lang="en-US" sz="1800" dirty="0" smtClean="0"/>
              <a:t>If                 is convergent then             is convergent also.</a:t>
            </a:r>
          </a:p>
          <a:p>
            <a:pPr lvl="1"/>
            <a:r>
              <a:rPr lang="en-US" sz="1800" dirty="0"/>
              <a:t>If                 is </a:t>
            </a:r>
            <a:r>
              <a:rPr lang="en-US" sz="1800" dirty="0" smtClean="0"/>
              <a:t>divergent </a:t>
            </a:r>
            <a:r>
              <a:rPr lang="en-US" sz="1800" dirty="0"/>
              <a:t>then             </a:t>
            </a:r>
            <a:r>
              <a:rPr lang="en-US" sz="1800" dirty="0" smtClean="0"/>
              <a:t>   is divergent </a:t>
            </a:r>
            <a:r>
              <a:rPr lang="en-US" sz="1800" dirty="0"/>
              <a:t>also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2000" dirty="0" smtClean="0"/>
              <a:t>Typical example  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A bit tougher example</a:t>
            </a:r>
          </a:p>
          <a:p>
            <a:endParaRPr lang="en-US" sz="2000" baseline="-25000" dirty="0"/>
          </a:p>
          <a:p>
            <a:pPr lvl="1"/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975376"/>
              </p:ext>
            </p:extLst>
          </p:nvPr>
        </p:nvGraphicFramePr>
        <p:xfrm>
          <a:off x="2057400" y="1905000"/>
          <a:ext cx="4762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" name="Equation" r:id="rId3" imgW="355320" imgH="253800" progId="Equation.DSMT4">
                  <p:embed/>
                </p:oleObj>
              </mc:Choice>
              <mc:Fallback>
                <p:oleObj name="Equation" r:id="rId3" imgW="35532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4762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146895"/>
              </p:ext>
            </p:extLst>
          </p:nvPr>
        </p:nvGraphicFramePr>
        <p:xfrm>
          <a:off x="4640263" y="1905000"/>
          <a:ext cx="4921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Equation" r:id="rId5" imgW="368280" imgH="253800" progId="Equation.DSMT4">
                  <p:embed/>
                </p:oleObj>
              </mc:Choice>
              <mc:Fallback>
                <p:oleObj name="Equation" r:id="rId5" imgW="3682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1905000"/>
                        <a:ext cx="4921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696271"/>
              </p:ext>
            </p:extLst>
          </p:nvPr>
        </p:nvGraphicFramePr>
        <p:xfrm>
          <a:off x="4648200" y="2286000"/>
          <a:ext cx="4762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7" imgW="355320" imgH="253800" progId="Equation.DSMT4">
                  <p:embed/>
                </p:oleObj>
              </mc:Choice>
              <mc:Fallback>
                <p:oleObj name="Equation" r:id="rId7" imgW="355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86000"/>
                        <a:ext cx="4762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57916"/>
              </p:ext>
            </p:extLst>
          </p:nvPr>
        </p:nvGraphicFramePr>
        <p:xfrm>
          <a:off x="2057400" y="2209800"/>
          <a:ext cx="4921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9" imgW="368280" imgH="253800" progId="Equation.DSMT4">
                  <p:embed/>
                </p:oleObj>
              </mc:Choice>
              <mc:Fallback>
                <p:oleObj name="Equation" r:id="rId9" imgW="368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09800"/>
                        <a:ext cx="4921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3776"/>
              </p:ext>
            </p:extLst>
          </p:nvPr>
        </p:nvGraphicFramePr>
        <p:xfrm>
          <a:off x="3200400" y="3276600"/>
          <a:ext cx="1058862" cy="8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11" imgW="583920" imgH="444240" progId="Equation.DSMT4">
                  <p:embed/>
                </p:oleObj>
              </mc:Choice>
              <mc:Fallback>
                <p:oleObj name="Equation" r:id="rId11" imgW="58392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76600"/>
                        <a:ext cx="1058862" cy="807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94934"/>
              </p:ext>
            </p:extLst>
          </p:nvPr>
        </p:nvGraphicFramePr>
        <p:xfrm>
          <a:off x="3810000" y="4419600"/>
          <a:ext cx="16113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13" imgW="888840" imgH="457200" progId="Equation.DSMT4">
                  <p:embed/>
                </p:oleObj>
              </mc:Choice>
              <mc:Fallback>
                <p:oleObj name="Equation" r:id="rId13" imgW="88884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19600"/>
                        <a:ext cx="16113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4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398</TotalTime>
  <Words>428</Words>
  <Application>Microsoft Office PowerPoint</Application>
  <PresentationFormat>On-screen Show (4:3)</PresentationFormat>
  <Paragraphs>160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Pushpin</vt:lpstr>
      <vt:lpstr>Equation</vt:lpstr>
      <vt:lpstr>MathType 6.0 Equation</vt:lpstr>
      <vt:lpstr>Infinite Series  Some “good” lecture examples</vt:lpstr>
      <vt:lpstr>Infinite Series  Some “good” lecture examples</vt:lpstr>
      <vt:lpstr>Definitions</vt:lpstr>
      <vt:lpstr>Some “nice” series to use for the definitions...</vt:lpstr>
      <vt:lpstr>Another “common” series</vt:lpstr>
      <vt:lpstr>The Tests</vt:lpstr>
      <vt:lpstr>The confusion begins…</vt:lpstr>
      <vt:lpstr>This one is my fault</vt:lpstr>
      <vt:lpstr>Comparison Test</vt:lpstr>
      <vt:lpstr>Theorems</vt:lpstr>
      <vt:lpstr>Another Comparison Test Example</vt:lpstr>
      <vt:lpstr>Limit Comparison Test</vt:lpstr>
      <vt:lpstr>Alternating Series Test</vt:lpstr>
      <vt:lpstr>Two Examples to “fix” this misconception</vt:lpstr>
      <vt:lpstr>Do limits go to zero?</vt:lpstr>
      <vt:lpstr>Are they decreasing?</vt:lpstr>
      <vt:lpstr>This tells us that AST does not apply…</vt:lpstr>
      <vt:lpstr>Ratio Test &amp; Root Test</vt:lpstr>
      <vt:lpstr>A few others?  I am not sure of these…</vt:lpstr>
    </vt:vector>
  </TitlesOfParts>
  <Company>Sierra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Infinite Series  Some good lecture examples</dc:title>
  <dc:creator>Sierra College Authorized User</dc:creator>
  <cp:lastModifiedBy>Sierra College Authorized User</cp:lastModifiedBy>
  <cp:revision>44</cp:revision>
  <dcterms:created xsi:type="dcterms:W3CDTF">2013-10-07T22:35:26Z</dcterms:created>
  <dcterms:modified xsi:type="dcterms:W3CDTF">2013-11-08T21:48:08Z</dcterms:modified>
</cp:coreProperties>
</file>